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74" r:id="rId3"/>
    <p:sldId id="297" r:id="rId4"/>
    <p:sldId id="283" r:id="rId5"/>
    <p:sldId id="265" r:id="rId6"/>
    <p:sldId id="266" r:id="rId7"/>
    <p:sldId id="267" r:id="rId8"/>
    <p:sldId id="268" r:id="rId9"/>
    <p:sldId id="269" r:id="rId10"/>
    <p:sldId id="285" r:id="rId11"/>
    <p:sldId id="287" r:id="rId12"/>
    <p:sldId id="299" r:id="rId13"/>
    <p:sldId id="280" r:id="rId14"/>
    <p:sldId id="286" r:id="rId15"/>
    <p:sldId id="281" r:id="rId16"/>
    <p:sldId id="298" r:id="rId17"/>
    <p:sldId id="288" r:id="rId18"/>
    <p:sldId id="289" r:id="rId19"/>
    <p:sldId id="290" r:id="rId20"/>
    <p:sldId id="291" r:id="rId21"/>
    <p:sldId id="296" r:id="rId22"/>
    <p:sldId id="292" r:id="rId23"/>
    <p:sldId id="293" r:id="rId24"/>
    <p:sldId id="294" r:id="rId25"/>
    <p:sldId id="301" r:id="rId26"/>
    <p:sldId id="300" r:id="rId27"/>
    <p:sldId id="271" r:id="rId28"/>
    <p:sldId id="272" r:id="rId29"/>
    <p:sldId id="273" r:id="rId30"/>
    <p:sldId id="278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6070277424532"/>
          <c:y val="5.1722785382461632E-2"/>
          <c:w val="0.865695714683414"/>
          <c:h val="0.759301516936272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Arvin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4.88</c:v>
                </c:pt>
                <c:pt idx="1">
                  <c:v>6.97</c:v>
                </c:pt>
                <c:pt idx="3">
                  <c:v>7.3</c:v>
                </c:pt>
                <c:pt idx="4">
                  <c:v>5.52</c:v>
                </c:pt>
                <c:pt idx="5">
                  <c:v>7.73</c:v>
                </c:pt>
                <c:pt idx="6">
                  <c:v>6.53</c:v>
                </c:pt>
                <c:pt idx="7">
                  <c:v>6.7</c:v>
                </c:pt>
                <c:pt idx="8">
                  <c:v>9.2799999999999994</c:v>
                </c:pt>
                <c:pt idx="9">
                  <c:v>7.09</c:v>
                </c:pt>
                <c:pt idx="10">
                  <c:v>5.85</c:v>
                </c:pt>
                <c:pt idx="11">
                  <c:v>7.2</c:v>
                </c:pt>
                <c:pt idx="12">
                  <c:v>6.58</c:v>
                </c:pt>
                <c:pt idx="13">
                  <c:v>6.55</c:v>
                </c:pt>
                <c:pt idx="14">
                  <c:v>4.74</c:v>
                </c:pt>
                <c:pt idx="16">
                  <c:v>5.71</c:v>
                </c:pt>
                <c:pt idx="17">
                  <c:v>6.85</c:v>
                </c:pt>
                <c:pt idx="18">
                  <c:v>3.7</c:v>
                </c:pt>
                <c:pt idx="19">
                  <c:v>5.57</c:v>
                </c:pt>
                <c:pt idx="20">
                  <c:v>6.53</c:v>
                </c:pt>
                <c:pt idx="21">
                  <c:v>4.97</c:v>
                </c:pt>
              </c:numCache>
            </c:numRef>
          </c:xVal>
          <c:yVal>
            <c:numRef>
              <c:f>Sheet1!$B$2:$B$23</c:f>
              <c:numCache>
                <c:formatCode>General</c:formatCode>
                <c:ptCount val="22"/>
                <c:pt idx="0">
                  <c:v>5.17</c:v>
                </c:pt>
                <c:pt idx="1">
                  <c:v>4.67</c:v>
                </c:pt>
                <c:pt idx="2">
                  <c:v>4.63</c:v>
                </c:pt>
                <c:pt idx="3">
                  <c:v>4.3</c:v>
                </c:pt>
                <c:pt idx="4">
                  <c:v>4.13</c:v>
                </c:pt>
                <c:pt idx="5">
                  <c:v>4.08</c:v>
                </c:pt>
                <c:pt idx="6">
                  <c:v>4.07</c:v>
                </c:pt>
                <c:pt idx="7">
                  <c:v>3.81</c:v>
                </c:pt>
                <c:pt idx="8">
                  <c:v>3.8</c:v>
                </c:pt>
                <c:pt idx="9">
                  <c:v>3.73</c:v>
                </c:pt>
                <c:pt idx="10">
                  <c:v>3.67</c:v>
                </c:pt>
                <c:pt idx="11">
                  <c:v>3.62</c:v>
                </c:pt>
                <c:pt idx="12">
                  <c:v>3.5</c:v>
                </c:pt>
                <c:pt idx="13">
                  <c:v>3.48</c:v>
                </c:pt>
                <c:pt idx="14">
                  <c:v>3.31</c:v>
                </c:pt>
                <c:pt idx="15">
                  <c:v>2.91</c:v>
                </c:pt>
                <c:pt idx="16">
                  <c:v>2.75</c:v>
                </c:pt>
                <c:pt idx="17">
                  <c:v>2.64</c:v>
                </c:pt>
                <c:pt idx="18">
                  <c:v>2.62</c:v>
                </c:pt>
                <c:pt idx="19">
                  <c:v>2.23</c:v>
                </c:pt>
                <c:pt idx="20">
                  <c:v>2</c:v>
                </c:pt>
                <c:pt idx="21">
                  <c:v>1.69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03904"/>
        <c:axId val="360203344"/>
      </c:scatterChart>
      <c:valAx>
        <c:axId val="360203904"/>
        <c:scaling>
          <c:orientation val="minMax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2013</a:t>
                </a:r>
                <a:r>
                  <a:rPr lang="en-US" sz="2000" baseline="0" dirty="0" smtClean="0"/>
                  <a:t> Porterville </a:t>
                </a:r>
                <a:r>
                  <a:rPr lang="en-US" sz="2000" dirty="0" smtClean="0"/>
                  <a:t>Canopy Volume</a:t>
                </a:r>
                <a:r>
                  <a:rPr lang="en-US" sz="2000" baseline="0" dirty="0" smtClean="0"/>
                  <a:t> (m3)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0203344"/>
        <c:crosses val="autoZero"/>
        <c:crossBetween val="midCat"/>
      </c:valAx>
      <c:valAx>
        <c:axId val="360203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2013 Arvin Canopy Volume (m3)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02039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957612182534"/>
          <c:y val="4.1770033481281853E-2"/>
          <c:w val="0.85599705833872219"/>
          <c:h val="0.77305245400823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&gt;3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75.099999999999994</c:v>
                </c:pt>
                <c:pt idx="1">
                  <c:v>20.5</c:v>
                </c:pt>
                <c:pt idx="2">
                  <c:v>3.7</c:v>
                </c:pt>
                <c:pt idx="3">
                  <c:v>0.6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974992"/>
        <c:axId val="296973312"/>
      </c:barChart>
      <c:catAx>
        <c:axId val="29697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Seeds per Fruit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6973312"/>
        <c:crosses val="autoZero"/>
        <c:auto val="1"/>
        <c:lblAlgn val="ctr"/>
        <c:lblOffset val="100"/>
        <c:noMultiLvlLbl val="0"/>
      </c:catAx>
      <c:valAx>
        <c:axId val="296973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Fruit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697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0.1239</cdr:x>
      <cdr:y>0.45418</cdr:y>
    </cdr:from>
    <cdr:to>
      <cdr:x>0.23984</cdr:x>
      <cdr:y>0.64229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7126" y="22077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D9A8-9559-4F2A-AE2F-DBCB6E658E7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E200D-7E4D-4B52-87DD-82998F4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0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8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63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38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6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264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7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1106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361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1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68E0-4B08-4253-903F-0AC4A16F9203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6328-12EC-44FD-B921-86FC98E36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2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991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cr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82550"/>
            <a:ext cx="38862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-7938" y="3382963"/>
            <a:ext cx="9144001" cy="1338262"/>
          </a:xfrm>
        </p:spPr>
        <p:txBody>
          <a:bodyPr/>
          <a:lstStyle/>
          <a:p>
            <a:pPr eaLnBrk="1" hangingPunct="1"/>
            <a:r>
              <a:rPr lang="en-US" sz="2800" b="1" dirty="0"/>
              <a:t>Citrus Rootstocks-Soils ,Densities, and </a:t>
            </a:r>
            <a:r>
              <a:rPr lang="en-US" sz="2800" b="1" dirty="0" smtClean="0"/>
              <a:t>Compatibilities</a:t>
            </a:r>
            <a:r>
              <a:rPr lang="en-US" sz="2800" dirty="0" smtClean="0"/>
              <a:t> – October 2014</a:t>
            </a:r>
            <a:br>
              <a:rPr lang="en-US" sz="2800" dirty="0" smtClean="0"/>
            </a:br>
            <a:r>
              <a:rPr lang="en-US" sz="2400" i="1" dirty="0" smtClean="0"/>
              <a:t> </a:t>
            </a:r>
            <a:r>
              <a:rPr lang="en-US" sz="2200" i="1" dirty="0" smtClean="0"/>
              <a:t>Mikeal Roo</a:t>
            </a:r>
            <a:r>
              <a:rPr lang="en-US" sz="2200" i="1" dirty="0" smtClean="0">
                <a:solidFill>
                  <a:srgbClr val="FFFF00"/>
                </a:solidFill>
              </a:rPr>
              <a:t>se, Claire Federici, Ricki Kupper </a:t>
            </a:r>
            <a:r>
              <a:rPr lang="en-US" sz="2400" i="1" dirty="0" smtClean="0">
                <a:solidFill>
                  <a:srgbClr val="FFFF00"/>
                </a:solidFill>
              </a:rPr>
              <a:t/>
            </a:r>
            <a:br>
              <a:rPr lang="en-US" sz="2400" i="1" dirty="0" smtClean="0">
                <a:solidFill>
                  <a:srgbClr val="FFFF00"/>
                </a:solidFill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http://plantbiology.ucr.edu/faculty/roose.html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i="1" dirty="0" smtClean="0">
              <a:solidFill>
                <a:srgbClr val="FFFF00"/>
              </a:solidFill>
            </a:endParaRPr>
          </a:p>
        </p:txBody>
      </p:sp>
      <p:pic>
        <p:nvPicPr>
          <p:cNvPr id="2053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287963"/>
            <a:ext cx="1785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 descr="ucr_logo_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0000"/>
            <a:ext cx="2247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bpSC-logo-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795838"/>
            <a:ext cx="28940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G_0998.JPG"/>
          <p:cNvPicPr>
            <a:picLocks noChangeAspect="1"/>
          </p:cNvPicPr>
          <p:nvPr/>
        </p:nvPicPr>
        <p:blipFill>
          <a:blip r:embed="rId6" cstate="print">
            <a:lum bright="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4166"/>
          <a:stretch>
            <a:fillRect/>
          </a:stretch>
        </p:blipFill>
        <p:spPr bwMode="auto">
          <a:xfrm>
            <a:off x="411998" y="4781814"/>
            <a:ext cx="2122656" cy="20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22822" t="10565" r="58885" b="81325"/>
          <a:stretch/>
        </p:blipFill>
        <p:spPr>
          <a:xfrm>
            <a:off x="3111282" y="5360988"/>
            <a:ext cx="3447265" cy="853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3" t="26111" r="3596" b="27500"/>
          <a:stretch/>
        </p:blipFill>
        <p:spPr>
          <a:xfrm>
            <a:off x="35093" y="82550"/>
            <a:ext cx="5076957" cy="2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5" y="160411"/>
            <a:ext cx="8557146" cy="958706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+mn-lt"/>
              </a:rPr>
              <a:t>2008 Tango Trial at Porterville vs 2009 Tango Trial at Arvin</a:t>
            </a:r>
            <a:br>
              <a:rPr lang="en-US" sz="2600" b="1" dirty="0" smtClean="0">
                <a:latin typeface="+mn-lt"/>
              </a:rPr>
            </a:br>
            <a:r>
              <a:rPr lang="en-US" sz="2600" b="1" dirty="0" smtClean="0">
                <a:latin typeface="+mn-lt"/>
              </a:rPr>
              <a:t>Rootstock Means Between Sites (low correlation)</a:t>
            </a:r>
            <a:endParaRPr lang="en-US" sz="26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53325"/>
              </p:ext>
            </p:extLst>
          </p:nvPr>
        </p:nvGraphicFramePr>
        <p:xfrm>
          <a:off x="300251" y="1269242"/>
          <a:ext cx="8215099" cy="490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6738" y="1683590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 Red Lime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8057" y="2922896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Obovoidea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0177" y="236889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Macrophylla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2031" y="2284569"/>
            <a:ext cx="58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5316" y="211481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Schaub</a:t>
            </a:r>
            <a:r>
              <a:rPr lang="en-US" dirty="0" smtClean="0"/>
              <a:t> RL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2048" y="348164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 16-6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27833" y="4086339"/>
            <a:ext cx="158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Koethen</a:t>
            </a:r>
            <a:r>
              <a:rPr lang="en-US" dirty="0" smtClean="0"/>
              <a:t> sweet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12203" y="273460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95372" y="3392854"/>
            <a:ext cx="90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Swingle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32290" y="248437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Sunki</a:t>
            </a:r>
            <a:r>
              <a:rPr lang="en-US" dirty="0" smtClean="0"/>
              <a:t> x FD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82031" y="2826364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Brazil sour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75353" y="3061704"/>
            <a:ext cx="84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7382" y="393512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66106" y="3627799"/>
            <a:ext cx="102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Pomeroy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65" y="156579"/>
            <a:ext cx="7886700" cy="91824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Soil Comparisons – Porterville vs Arvin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298168"/>
              </p:ext>
            </p:extLst>
          </p:nvPr>
        </p:nvGraphicFramePr>
        <p:xfrm>
          <a:off x="385010" y="1443791"/>
          <a:ext cx="8582526" cy="458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695"/>
                <a:gridCol w="2727158"/>
                <a:gridCol w="3304673"/>
              </a:tblGrid>
              <a:tr h="5289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Characteristic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Arvin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Porterville</a:t>
                      </a:r>
                      <a:endParaRPr lang="en-US" sz="2400" dirty="0"/>
                    </a:p>
                  </a:txBody>
                  <a:tcPr/>
                </a:tc>
              </a:tr>
              <a:tr h="743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mi SE of Bakersfield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 mi SE of Porterville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43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soil type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sandy-loam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clay-organic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5289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7.1-7.35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7.7-8.05</a:t>
                      </a:r>
                      <a:endParaRPr lang="en-US" sz="2400" dirty="0"/>
                    </a:p>
                  </a:txBody>
                  <a:tcPr/>
                </a:tc>
              </a:tr>
              <a:tr h="5289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Limestone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&lt;0.10%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&lt;0.10%</a:t>
                      </a:r>
                      <a:endParaRPr lang="en-US" sz="2400" dirty="0"/>
                    </a:p>
                  </a:txBody>
                  <a:tcPr/>
                </a:tc>
              </a:tr>
              <a:tr h="743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 problems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CEC high, CEC (Ca) high, high clay, high pH</a:t>
                      </a:r>
                      <a:endParaRPr lang="en-US" sz="2400" dirty="0"/>
                    </a:p>
                  </a:txBody>
                  <a:tcPr/>
                </a:tc>
              </a:tr>
              <a:tr h="5289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Ions</a:t>
                      </a:r>
                      <a:r>
                        <a:rPr lang="en-US" sz="2400" baseline="0" dirty="0" smtClean="0"/>
                        <a:t> at low conc.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0 (sol), Mg(sol),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K(sol), Mg, Fe, B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9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62" y="3324225"/>
            <a:ext cx="7886700" cy="337751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Objective:  identify rootstocks that are more productive at young ages for use in high density plantings in HLB areas</a:t>
            </a:r>
          </a:p>
          <a:p>
            <a:r>
              <a:rPr lang="en-US" dirty="0" smtClean="0"/>
              <a:t>Washington navel on 23 stocks planted in Sept. 2011</a:t>
            </a:r>
          </a:p>
          <a:p>
            <a:r>
              <a:rPr lang="en-US" dirty="0" smtClean="0"/>
              <a:t>Spacing: 21 </a:t>
            </a:r>
            <a:r>
              <a:rPr lang="en-US" dirty="0" err="1" smtClean="0"/>
              <a:t>ft</a:t>
            </a:r>
            <a:r>
              <a:rPr lang="en-US" dirty="0" smtClean="0"/>
              <a:t> x 9.5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Trial trees on berms with </a:t>
            </a:r>
            <a:r>
              <a:rPr lang="en-US" dirty="0" err="1" smtClean="0"/>
              <a:t>weedblock</a:t>
            </a:r>
            <a:r>
              <a:rPr lang="en-US" dirty="0" smtClean="0"/>
              <a:t>, soil amended with compost and gypsum, irrigation managed using Deere capacitance monitors, 2x/year </a:t>
            </a:r>
            <a:r>
              <a:rPr lang="en-US" dirty="0" err="1" smtClean="0"/>
              <a:t>Ridomil</a:t>
            </a:r>
            <a:r>
              <a:rPr lang="en-US" dirty="0" smtClean="0"/>
              <a:t> treatment</a:t>
            </a:r>
          </a:p>
          <a:p>
            <a:r>
              <a:rPr lang="en-US" dirty="0" smtClean="0"/>
              <a:t>Tree growth appears very good (for UCR)</a:t>
            </a:r>
          </a:p>
          <a:p>
            <a:r>
              <a:rPr lang="en-US" dirty="0" smtClean="0"/>
              <a:t>First yields collected in Feb.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26111" b="27500"/>
          <a:stretch/>
        </p:blipFill>
        <p:spPr>
          <a:xfrm>
            <a:off x="541962" y="0"/>
            <a:ext cx="7781925" cy="31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418" y="21468"/>
            <a:ext cx="4313740" cy="7812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UCR Precocity Trial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45" y="95535"/>
            <a:ext cx="7886700" cy="750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UCR Precocity Rootstock Trial – W. navel</a:t>
            </a:r>
            <a:br>
              <a:rPr lang="en-US" sz="2800" b="1" dirty="0" smtClean="0"/>
            </a:br>
            <a:r>
              <a:rPr lang="en-US" sz="2800" b="1" dirty="0" smtClean="0"/>
              <a:t>Ranked by canopy volume in 2013 (selected rootstocks)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630143"/>
              </p:ext>
            </p:extLst>
          </p:nvPr>
        </p:nvGraphicFramePr>
        <p:xfrm>
          <a:off x="433136" y="1029907"/>
          <a:ext cx="8287781" cy="564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415"/>
                <a:gridCol w="1610053"/>
                <a:gridCol w="1275475"/>
                <a:gridCol w="1635870"/>
                <a:gridCol w="1469968"/>
              </a:tblGrid>
              <a:tr h="983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/>
                        <a:t>Stock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2013</a:t>
                      </a:r>
                      <a:br>
                        <a:rPr lang="en-US" sz="1800" dirty="0" smtClean="0"/>
                      </a:br>
                      <a:r>
                        <a:rPr lang="en-US" sz="1800" baseline="0" dirty="0" smtClean="0"/>
                        <a:t> Canopy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Volume</a:t>
                      </a:r>
                      <a:r>
                        <a:rPr lang="en-US" sz="1800" baseline="0" dirty="0" smtClean="0"/>
                        <a:t> (m3)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2014</a:t>
                      </a: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/>
                        <a:t> Yield (lb/tree)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2014</a:t>
                      </a:r>
                      <a:endParaRPr lang="en-US" sz="1800" dirty="0"/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Fruit 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Weight  </a:t>
                      </a:r>
                      <a:r>
                        <a:rPr lang="en-US" sz="1800" dirty="0"/>
                        <a:t>(g)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/>
                        <a:t>2013 Tree Health Rating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Yuma Ponderosa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2.04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4.56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Volk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2.00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22.9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0.67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4.31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Schaub rough lemon 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1.88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4.28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Afr Shad x Rub trif. 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1.73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4.25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Rangpur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x Marks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trif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1.62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4.11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Macrophylla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1.53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18.3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0.63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4.28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Carrizo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1.46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4.00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C35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1.46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0.54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4.35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Cleopatra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1.44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4.11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Bitters 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4.05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Rich 16-6  trifoliate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</a:tr>
              <a:tr h="382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Flying Dragon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UCR Precocity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trees: Yuma Ponderosa, Volk, </a:t>
            </a:r>
            <a:r>
              <a:rPr lang="en-US" dirty="0" err="1" smtClean="0"/>
              <a:t>Schaub</a:t>
            </a:r>
            <a:r>
              <a:rPr lang="en-US" dirty="0" smtClean="0"/>
              <a:t>, ASRT</a:t>
            </a:r>
          </a:p>
          <a:p>
            <a:r>
              <a:rPr lang="en-US" dirty="0" smtClean="0"/>
              <a:t>Highest 2013-14 yields:  Volk, Yuma Ponderosa, </a:t>
            </a:r>
            <a:r>
              <a:rPr lang="en-US" dirty="0" err="1" smtClean="0"/>
              <a:t>Macrophylla</a:t>
            </a:r>
            <a:r>
              <a:rPr lang="en-US" dirty="0" smtClean="0"/>
              <a:t>, Santa Barbara red lime, Carpenter</a:t>
            </a:r>
          </a:p>
          <a:p>
            <a:r>
              <a:rPr lang="en-US" dirty="0" smtClean="0"/>
              <a:t>High yield relative to tree size:  </a:t>
            </a:r>
            <a:r>
              <a:rPr lang="en-US" dirty="0" err="1" smtClean="0"/>
              <a:t>Macrophylla</a:t>
            </a:r>
            <a:r>
              <a:rPr lang="en-US" dirty="0" smtClean="0"/>
              <a:t>, Volk, Bitters, Yuma Ponderosa, Carpenter</a:t>
            </a:r>
          </a:p>
          <a:p>
            <a:r>
              <a:rPr lang="en-US" dirty="0" smtClean="0"/>
              <a:t>Not promising so far:  Carrizo, C35, Cleo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578"/>
            <a:ext cx="7886700" cy="629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Planting Density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484"/>
            <a:ext cx="7886700" cy="5230479"/>
          </a:xfrm>
        </p:spPr>
        <p:txBody>
          <a:bodyPr/>
          <a:lstStyle/>
          <a:p>
            <a:r>
              <a:rPr lang="en-US" dirty="0" smtClean="0"/>
              <a:t>Depends on scion and rootstock</a:t>
            </a:r>
          </a:p>
          <a:p>
            <a:pPr lvl="1"/>
            <a:r>
              <a:rPr lang="en-US" dirty="0" smtClean="0"/>
              <a:t>Oranges differ from mandarins</a:t>
            </a:r>
          </a:p>
          <a:p>
            <a:pPr lvl="1"/>
            <a:r>
              <a:rPr lang="en-US" dirty="0" smtClean="0"/>
              <a:t>Satsumas differ from </a:t>
            </a:r>
            <a:r>
              <a:rPr lang="en-US" dirty="0" err="1" smtClean="0"/>
              <a:t>Clementines</a:t>
            </a:r>
            <a:r>
              <a:rPr lang="en-US" dirty="0" smtClean="0"/>
              <a:t> and Tango</a:t>
            </a:r>
          </a:p>
          <a:p>
            <a:r>
              <a:rPr lang="en-US" dirty="0" smtClean="0"/>
              <a:t>Depends on soil type, tree growth rate etc.</a:t>
            </a:r>
          </a:p>
          <a:p>
            <a:r>
              <a:rPr lang="en-US" dirty="0" smtClean="0"/>
              <a:t>Eventually – frequent pruning vs tree removal</a:t>
            </a:r>
          </a:p>
          <a:p>
            <a:r>
              <a:rPr lang="en-US" dirty="0" smtClean="0"/>
              <a:t>Recommendations (no data)</a:t>
            </a:r>
          </a:p>
          <a:p>
            <a:pPr lvl="1"/>
            <a:r>
              <a:rPr lang="en-US" dirty="0" smtClean="0"/>
              <a:t>navel/Carrizo – 10-12’</a:t>
            </a:r>
          </a:p>
          <a:p>
            <a:pPr lvl="1"/>
            <a:r>
              <a:rPr lang="en-US" dirty="0" smtClean="0"/>
              <a:t>navel/C35 – 9-11’</a:t>
            </a:r>
          </a:p>
          <a:p>
            <a:pPr lvl="1"/>
            <a:r>
              <a:rPr lang="en-US" dirty="0" smtClean="0"/>
              <a:t>Tango/Carrizo – 9-11’</a:t>
            </a:r>
          </a:p>
          <a:p>
            <a:pPr lvl="1"/>
            <a:r>
              <a:rPr lang="en-US" dirty="0" smtClean="0"/>
              <a:t>Tango/C35 – 8-10’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71513" y="173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Incompatibility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Incompatibility – health of grafted trees of a specific scion-stock combination declines due to loss of functional tissue across the bud union.  There are several types</a:t>
            </a:r>
          </a:p>
          <a:p>
            <a:pPr lvl="1" eaLnBrk="1" hangingPunct="1"/>
            <a:r>
              <a:rPr lang="en-US" altLang="en-US" dirty="0" smtClean="0"/>
              <a:t>Sometimes dependent on a pathogen being present such as quick decline from CTV</a:t>
            </a:r>
          </a:p>
          <a:p>
            <a:pPr lvl="1" eaLnBrk="1" hangingPunct="1"/>
            <a:r>
              <a:rPr lang="en-US" altLang="en-US" dirty="0" smtClean="0"/>
              <a:t>Can affect young trees or have delayed onset</a:t>
            </a:r>
          </a:p>
          <a:p>
            <a:pPr lvl="1" eaLnBrk="1" hangingPunct="1"/>
            <a:r>
              <a:rPr lang="en-US" altLang="en-US" dirty="0" smtClean="0"/>
              <a:t>In citrus, often variable among locations</a:t>
            </a:r>
          </a:p>
          <a:p>
            <a:pPr lvl="1" eaLnBrk="1" hangingPunct="1"/>
            <a:r>
              <a:rPr lang="en-US" altLang="en-US" dirty="0" smtClean="0"/>
              <a:t>Can be caused by differential growth of scion and stock </a:t>
            </a:r>
          </a:p>
        </p:txBody>
      </p:sp>
    </p:spTree>
    <p:extLst>
      <p:ext uri="{BB962C8B-B14F-4D97-AF65-F5344CB8AC3E}">
        <p14:creationId xmlns:p14="http://schemas.microsoft.com/office/powerpoint/2010/main" val="18827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Examples of Incompatibility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1963" y="1122363"/>
            <a:ext cx="6881812" cy="4419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Eureka lemon on Carrizo and many other trifoliate hybrids (but not all)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Frost </a:t>
            </a:r>
            <a:r>
              <a:rPr lang="en-US" altLang="en-US" dirty="0" err="1" smtClean="0"/>
              <a:t>nucellar</a:t>
            </a:r>
            <a:r>
              <a:rPr lang="en-US" altLang="en-US" dirty="0" smtClean="0"/>
              <a:t> navel on Pomeroy trifoliate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Roble orange on trifoliate hybrids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(Florida - viroid?)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Fukumoto navel on various rootstocks (?)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Moro blood orange on C35? (and Carrizo?)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Mandarins on Carrizo and other trifoliate hybrids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Probably not all unexplained declines are really caused by incompatibility</a:t>
            </a:r>
          </a:p>
          <a:p>
            <a:pPr eaLnBrk="1" hangingPunct="1">
              <a:spcAft>
                <a:spcPts val="600"/>
              </a:spcAft>
            </a:pPr>
            <a:endParaRPr lang="en-US" altLang="en-US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r="20309" b="21249"/>
          <a:stretch>
            <a:fillRect/>
          </a:stretch>
        </p:blipFill>
        <p:spPr bwMode="auto">
          <a:xfrm>
            <a:off x="7113588" y="1306512"/>
            <a:ext cx="17414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7113588" y="3133725"/>
            <a:ext cx="173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Moro/C35</a:t>
            </a:r>
          </a:p>
          <a:p>
            <a:pPr eaLnBrk="1" hangingPunct="1"/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Incompatible? </a:t>
            </a:r>
          </a:p>
          <a:p>
            <a:pPr eaLnBrk="1" hangingPunct="1"/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7/12 died</a:t>
            </a:r>
          </a:p>
        </p:txBody>
      </p:sp>
    </p:spTree>
    <p:extLst>
      <p:ext uri="{BB962C8B-B14F-4D97-AF65-F5344CB8AC3E}">
        <p14:creationId xmlns:p14="http://schemas.microsoft.com/office/powerpoint/2010/main" val="3861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IMG_099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7"/>
          <a:stretch>
            <a:fillRect/>
          </a:stretch>
        </p:blipFill>
        <p:spPr>
          <a:xfrm>
            <a:off x="4648200" y="1905000"/>
            <a:ext cx="4343400" cy="4432300"/>
          </a:xfrm>
        </p:spPr>
      </p:pic>
      <p:pic>
        <p:nvPicPr>
          <p:cNvPr id="31747" name="Picture 4" descr="IMG_0998.JPG"/>
          <p:cNvPicPr>
            <a:picLocks noChangeAspect="1"/>
          </p:cNvPicPr>
          <p:nvPr/>
        </p:nvPicPr>
        <p:blipFill>
          <a:blip r:embed="rId3">
            <a:lum bright="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4166"/>
          <a:stretch>
            <a:fillRect/>
          </a:stretch>
        </p:blipFill>
        <p:spPr bwMode="auto">
          <a:xfrm>
            <a:off x="76200" y="1905000"/>
            <a:ext cx="44958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Washington navel/Swingle – 26 years</a:t>
            </a:r>
          </a:p>
        </p:txBody>
      </p:sp>
    </p:spTree>
    <p:extLst>
      <p:ext uri="{BB962C8B-B14F-4D97-AF65-F5344CB8AC3E}">
        <p14:creationId xmlns:p14="http://schemas.microsoft.com/office/powerpoint/2010/main" val="1915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Washington navel/Troyer – 26 years</a:t>
            </a:r>
          </a:p>
        </p:txBody>
      </p:sp>
      <p:pic>
        <p:nvPicPr>
          <p:cNvPr id="30723" name="Content Placeholder 5" descr="IMG_099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82688"/>
            <a:ext cx="4038600" cy="5384800"/>
          </a:xfrm>
        </p:spPr>
      </p:pic>
      <p:pic>
        <p:nvPicPr>
          <p:cNvPr id="30724" name="Picture 6" descr="IMG_0995.JPG"/>
          <p:cNvPicPr>
            <a:picLocks noChangeAspect="1"/>
          </p:cNvPicPr>
          <p:nvPr/>
        </p:nvPicPr>
        <p:blipFill>
          <a:blip r:embed="rId3">
            <a:lum bright="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5" t="26785" r="14360" b="38789"/>
          <a:stretch>
            <a:fillRect/>
          </a:stretch>
        </p:blipFill>
        <p:spPr bwMode="auto">
          <a:xfrm>
            <a:off x="4935538" y="1219200"/>
            <a:ext cx="3903662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Citrus Rootstocks in California</a:t>
            </a:r>
          </a:p>
        </p:txBody>
      </p:sp>
      <p:graphicFrame>
        <p:nvGraphicFramePr>
          <p:cNvPr id="43063" name="Group 55"/>
          <p:cNvGraphicFramePr>
            <a:graphicFrameLocks noGrp="1"/>
          </p:cNvGraphicFramePr>
          <p:nvPr>
            <p:extLst/>
          </p:nvPr>
        </p:nvGraphicFramePr>
        <p:xfrm>
          <a:off x="457200" y="914401"/>
          <a:ext cx="8229600" cy="582168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4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Major rootstocks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Minor rootstocks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New Rootstocks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Carrizo/Troyer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C32 citrange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Bitters (C22)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C35 citrange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Benton citrange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Carpenter (C54)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Rich 16-6 trifoliate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African shaddock x Rub.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Furr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(C57)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Rubidoux trifoliate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 Chu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Pomeroy trifoliate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Sweet 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Trifeola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Swingle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Grapefruit (343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 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Sour orange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Taiwanica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 852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Rough lemon</a:t>
                      </a:r>
                      <a:b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(Schaub etc.)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Rangpur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Fourner-Alcide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5?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Volkameriana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Cleopatra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Macrophylla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0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87" y="0"/>
            <a:ext cx="7886700" cy="7394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1997 Woodlake Moro Rootstock Trial (selected rootstocks)</a:t>
            </a:r>
            <a:br>
              <a:rPr lang="en-US" sz="2800" b="1" dirty="0" smtClean="0"/>
            </a:br>
            <a:r>
              <a:rPr lang="en-US" sz="2800" b="1" dirty="0" smtClean="0"/>
              <a:t>Ranked by canopy volume in 2011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153244"/>
              </p:ext>
            </p:extLst>
          </p:nvPr>
        </p:nvGraphicFramePr>
        <p:xfrm>
          <a:off x="368488" y="825190"/>
          <a:ext cx="8257718" cy="560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529"/>
                <a:gridCol w="1395002"/>
                <a:gridCol w="1901737"/>
                <a:gridCol w="1360225"/>
                <a:gridCol w="1360225"/>
              </a:tblGrid>
              <a:tr h="853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/>
                        <a:t>Stock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2011 % survival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2011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Canopy </a:t>
                      </a:r>
                      <a:r>
                        <a:rPr lang="en-US" sz="1800" dirty="0"/>
                        <a:t>Volume (m</a:t>
                      </a:r>
                      <a:r>
                        <a:rPr lang="en-US" sz="1800" baseline="30000" dirty="0"/>
                        <a:t>3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2011 Union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2011 Tree Health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C32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26.47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err="1" smtClean="0">
                          <a:latin typeface="+mn-lt"/>
                          <a:ea typeface="Times New Roman"/>
                        </a:rPr>
                        <a:t>Furr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 (C57)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26.39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C146 (</a:t>
                      </a:r>
                      <a:r>
                        <a:rPr lang="en-US" sz="1800" baseline="0" dirty="0" err="1" smtClean="0">
                          <a:latin typeface="+mn-lt"/>
                          <a:ea typeface="Times New Roman"/>
                        </a:rPr>
                        <a:t>Sunki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 x </a:t>
                      </a:r>
                      <a:r>
                        <a:rPr lang="en-US" sz="1800" baseline="0" dirty="0" err="1" smtClean="0">
                          <a:latin typeface="+mn-lt"/>
                          <a:ea typeface="Times New Roman"/>
                        </a:rPr>
                        <a:t>trif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.)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24.23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ASRT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23.60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Volk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23.58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X639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22.25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Bitters (C22)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18.22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Rich 16-6 trifoliate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92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15.45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3.05c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US-812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15.27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C35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42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15.21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err="1" smtClean="0">
                          <a:latin typeface="+mn-lt"/>
                          <a:ea typeface="Times New Roman"/>
                        </a:rPr>
                        <a:t>Swingle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67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11.83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Carrizo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11.57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363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err="1" smtClean="0">
                          <a:latin typeface="+mn-lt"/>
                          <a:ea typeface="Times New Roman"/>
                        </a:rPr>
                        <a:t>Schaub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 rough lemon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92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8.78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86487" y="6488668"/>
            <a:ext cx="265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c: significant iron </a:t>
            </a:r>
            <a:r>
              <a:rPr lang="en-US" dirty="0" err="1" smtClean="0"/>
              <a:t>chlorosis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 of Incompatibility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Functional conductive tissues (xylem and phloem) across the budunion are essential for tree survival</a:t>
            </a:r>
          </a:p>
          <a:p>
            <a:pPr eaLnBrk="1" hangingPunct="1"/>
            <a:r>
              <a:rPr lang="en-US" altLang="en-US" smtClean="0"/>
              <a:t>With diseases such as CTV, one genotype mounts a defense response to the pathogen that kills a ring of tissue at the bud union</a:t>
            </a:r>
          </a:p>
          <a:p>
            <a:pPr eaLnBrk="1" hangingPunct="1"/>
            <a:r>
              <a:rPr lang="en-US" altLang="en-US" smtClean="0"/>
              <a:t>Growth differential can bend the conductive tissues until they break</a:t>
            </a:r>
          </a:p>
          <a:p>
            <a:pPr eaLnBrk="1" hangingPunct="1"/>
            <a:r>
              <a:rPr lang="en-US" altLang="en-US" smtClean="0"/>
              <a:t>The tree often regenerates some new phloem tissue which slows the decline</a:t>
            </a:r>
          </a:p>
          <a:p>
            <a:pPr eaLnBrk="1" hangingPunct="1"/>
            <a:r>
              <a:rPr lang="en-US" altLang="en-US" smtClean="0"/>
              <a:t>A declining root system (eg dry root rot) can mimic many symptoms of incompatibility</a:t>
            </a:r>
          </a:p>
        </p:txBody>
      </p:sp>
    </p:spTree>
    <p:extLst>
      <p:ext uri="{BB962C8B-B14F-4D97-AF65-F5344CB8AC3E}">
        <p14:creationId xmlns:p14="http://schemas.microsoft.com/office/powerpoint/2010/main" val="17924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Incompatibility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Crease at budunion</a:t>
            </a:r>
          </a:p>
          <a:p>
            <a:pPr eaLnBrk="1" hangingPunct="1"/>
            <a:r>
              <a:rPr lang="en-US" altLang="en-US" sz="2800" smtClean="0"/>
              <a:t>Scion sprouts growing at bud union</a:t>
            </a:r>
          </a:p>
          <a:p>
            <a:pPr eaLnBrk="1" hangingPunct="1"/>
            <a:r>
              <a:rPr lang="en-US" altLang="en-US" sz="2800" smtClean="0"/>
              <a:t>Build up of starch above bud union</a:t>
            </a:r>
          </a:p>
          <a:p>
            <a:pPr eaLnBrk="1" hangingPunct="1"/>
            <a:r>
              <a:rPr lang="en-US" altLang="en-US" sz="2800" smtClean="0"/>
              <a:t>Loss of root function – nutrient deficiencies, wilting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7956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Incompatibility – A Challenging Problem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Direct tests of incompatibility require too many experiments</a:t>
            </a:r>
          </a:p>
          <a:p>
            <a:pPr eaLnBrk="1" hangingPunct="1"/>
            <a:r>
              <a:rPr lang="en-US" altLang="en-US" dirty="0" smtClean="0"/>
              <a:t>Many new scions x many rootstocks = large numbers!</a:t>
            </a:r>
          </a:p>
          <a:p>
            <a:pPr eaLnBrk="1" hangingPunct="1"/>
            <a:r>
              <a:rPr lang="en-US" altLang="en-US" dirty="0" smtClean="0"/>
              <a:t>Prediction from anatomy – not useful so far</a:t>
            </a:r>
          </a:p>
          <a:p>
            <a:pPr eaLnBrk="1" hangingPunct="1"/>
            <a:r>
              <a:rPr lang="en-US" altLang="en-US" dirty="0" smtClean="0"/>
              <a:t>Risk of incompatibility is greater for scions developed by hybridization – because they are more divergent than among scions that differ by mutation such as different oranges etc.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9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Information?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Roose website - scions and rootstocks: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olidFill>
                  <a:schemeClr val="tx2"/>
                </a:solidFill>
              </a:rPr>
              <a:t>http://plantbiology.ucr.edu/faculty/roose.html</a:t>
            </a:r>
            <a:r>
              <a:rPr lang="en-US" dirty="0"/>
              <a:t>  </a:t>
            </a:r>
          </a:p>
          <a:p>
            <a:r>
              <a:rPr lang="en-US" dirty="0" smtClean="0"/>
              <a:t>Citrus </a:t>
            </a:r>
            <a:r>
              <a:rPr lang="en-US" dirty="0" smtClean="0"/>
              <a:t>Variety Collection: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smtClean="0">
                <a:solidFill>
                  <a:schemeClr val="tx2"/>
                </a:solidFill>
              </a:rPr>
              <a:t>http://www.citrusvariety.ucr.edu/</a:t>
            </a:r>
          </a:p>
          <a:p>
            <a:r>
              <a:rPr lang="en-US" dirty="0" smtClean="0"/>
              <a:t>Citrus </a:t>
            </a:r>
            <a:r>
              <a:rPr lang="en-US" dirty="0" err="1" smtClean="0"/>
              <a:t>Clonal</a:t>
            </a:r>
            <a:r>
              <a:rPr lang="en-US" dirty="0" smtClean="0"/>
              <a:t> Protection Program: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smtClean="0">
                <a:solidFill>
                  <a:schemeClr val="tx2"/>
                </a:solidFill>
              </a:rPr>
              <a:t>http://www.ccpp.ucr.edu/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2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7" y="186707"/>
            <a:ext cx="7886700" cy="805752"/>
          </a:xfrm>
        </p:spPr>
        <p:txBody>
          <a:bodyPr/>
          <a:lstStyle/>
          <a:p>
            <a:pPr algn="ctr"/>
            <a:r>
              <a:rPr lang="en-US" dirty="0" smtClean="0"/>
              <a:t>Seed Content in Tango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6273"/>
            <a:ext cx="7886700" cy="50506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types of issues</a:t>
            </a:r>
          </a:p>
          <a:p>
            <a:pPr lvl="1"/>
            <a:r>
              <a:rPr lang="en-US" dirty="0" smtClean="0"/>
              <a:t>1) How many seeds should a grower expect in Tango fruit </a:t>
            </a:r>
          </a:p>
          <a:p>
            <a:pPr lvl="2"/>
            <a:r>
              <a:rPr lang="en-US" sz="2400" dirty="0" smtClean="0"/>
              <a:t>how much does this vary among years and locations?</a:t>
            </a:r>
          </a:p>
          <a:p>
            <a:pPr lvl="1"/>
            <a:r>
              <a:rPr lang="en-US" dirty="0" smtClean="0"/>
              <a:t>2) How frequent are truly seedy fruit and what is their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09" y="153254"/>
            <a:ext cx="7886700" cy="7499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Variation in Seed Content in Tango – Field Cut Fruit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6046" y="858954"/>
          <a:ext cx="8140106" cy="567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129"/>
                <a:gridCol w="717257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Year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  trees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fruit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Seeds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fruit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&gt;3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Max. seed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UCR 15F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1998-2005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0.206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159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UCR 10K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2288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UCR 10K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425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0.038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UCR 13E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2590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0.630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929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UCR 13E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0.220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UCR 13D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trial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0.397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Orosi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trial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Rocky Hill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339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0.811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UCR 1B, 13E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2004-2010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7334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0.224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5720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Arvin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2006, 2007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Porterville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trial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278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1319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0.730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Porterville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trial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Lindcove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F23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0953" y="0"/>
            <a:ext cx="7886700" cy="106223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Variation in Seed Content in Tango</a:t>
            </a:r>
            <a:br>
              <a:rPr lang="en-US" sz="2800" dirty="0" smtClean="0"/>
            </a:br>
            <a:r>
              <a:rPr lang="en-US" sz="2800" dirty="0" smtClean="0"/>
              <a:t> Lab Cut Fruit (Fruit Quality Samples)</a:t>
            </a:r>
            <a:endParaRPr lang="en-US" sz="28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46046" y="1215359"/>
          <a:ext cx="8140106" cy="506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300"/>
                <a:gridCol w="914400"/>
                <a:gridCol w="755766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543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Years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  trees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fruit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Seeds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fruit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&gt;3 seeds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Max. seed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9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ARVIN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2011-13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Arvin RS Trial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CVARS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2011-13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LREC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2011-13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LREC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F92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Rocky Hill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 Paula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2012-13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SCREC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2011-13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</a:tr>
              <a:tr h="499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UCR 13E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2012-13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</a:tr>
              <a:tr h="499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UCR 1B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</a:tr>
              <a:tr h="377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UCR 10K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2012-13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6" y="365126"/>
            <a:ext cx="8091604" cy="85035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Tango Seed Content – 21409 Fruit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316038"/>
          <a:ext cx="7886700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776" y="485078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45298" y="483591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0.1%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1"/>
          <a:stretch/>
        </p:blipFill>
        <p:spPr>
          <a:xfrm>
            <a:off x="1190372" y="0"/>
            <a:ext cx="6591806" cy="3693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17476"/>
            <a:ext cx="5248275" cy="78739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Porterville Tango Rootstock Trial</a:t>
            </a:r>
            <a:br>
              <a:rPr lang="en-US" sz="3200" dirty="0" smtClean="0"/>
            </a:br>
            <a:r>
              <a:rPr lang="en-US" sz="3200" dirty="0" smtClean="0"/>
              <a:t>Planted 2008 – 23 rootstocks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4229100"/>
            <a:ext cx="77656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Location:  5 mi SE of Porterville</a:t>
            </a:r>
          </a:p>
          <a:p>
            <a:r>
              <a:rPr lang="en-US" sz="2400" dirty="0" smtClean="0"/>
              <a:t>Soil type:   clay-organic (Porterville Adobe)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pH:  7.7-8.05</a:t>
            </a:r>
          </a:p>
          <a:p>
            <a:r>
              <a:rPr lang="en-US" sz="2400" dirty="0" smtClean="0"/>
              <a:t>Limestone:  &lt; 0.10</a:t>
            </a:r>
          </a:p>
          <a:p>
            <a:r>
              <a:rPr lang="en-US" sz="2400" dirty="0" smtClean="0"/>
              <a:t>Physical problems: </a:t>
            </a:r>
            <a:r>
              <a:rPr lang="en-US" sz="2400" dirty="0"/>
              <a:t>CEC high, CEC (Ca) high, high clay, high </a:t>
            </a:r>
            <a:r>
              <a:rPr lang="en-US" sz="2400" dirty="0" smtClean="0"/>
              <a:t>pH</a:t>
            </a:r>
          </a:p>
          <a:p>
            <a:r>
              <a:rPr lang="en-US" sz="2400" dirty="0" smtClean="0"/>
              <a:t>Ions at low concentration:  </a:t>
            </a:r>
            <a:r>
              <a:rPr lang="en-US" sz="2400" dirty="0"/>
              <a:t>K(sol), Mg, Fe, B  </a:t>
            </a:r>
          </a:p>
        </p:txBody>
      </p:sp>
    </p:spTree>
    <p:extLst>
      <p:ext uri="{BB962C8B-B14F-4D97-AF65-F5344CB8AC3E}">
        <p14:creationId xmlns:p14="http://schemas.microsoft.com/office/powerpoint/2010/main" val="1569006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7" y="186707"/>
            <a:ext cx="7886700" cy="805752"/>
          </a:xfrm>
        </p:spPr>
        <p:txBody>
          <a:bodyPr/>
          <a:lstStyle/>
          <a:p>
            <a:pPr algn="ctr"/>
            <a:r>
              <a:rPr lang="en-US" dirty="0" smtClean="0"/>
              <a:t>Seed Content in Tango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6273"/>
            <a:ext cx="7886700" cy="50506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types of issues</a:t>
            </a:r>
          </a:p>
          <a:p>
            <a:r>
              <a:rPr lang="en-US" sz="2400" dirty="0" smtClean="0"/>
              <a:t>1) How many seeds should a grower expect in Tango fruit </a:t>
            </a:r>
          </a:p>
          <a:p>
            <a:pPr lvl="1"/>
            <a:r>
              <a:rPr lang="en-US" dirty="0" smtClean="0"/>
              <a:t>Mean seed counts range from 0.005 to 0.98</a:t>
            </a:r>
          </a:p>
          <a:p>
            <a:pPr lvl="1"/>
            <a:r>
              <a:rPr lang="en-US" dirty="0" smtClean="0"/>
              <a:t>Overall mean:  0.303 seeds/fruit</a:t>
            </a:r>
          </a:p>
          <a:p>
            <a:r>
              <a:rPr lang="en-US" sz="2400" dirty="0" smtClean="0"/>
              <a:t>How much does this vary among years and locations?</a:t>
            </a:r>
          </a:p>
          <a:p>
            <a:pPr lvl="1"/>
            <a:r>
              <a:rPr lang="en-US" dirty="0" smtClean="0"/>
              <a:t>Locations and years are quite variable:</a:t>
            </a:r>
          </a:p>
          <a:p>
            <a:pPr lvl="1"/>
            <a:r>
              <a:rPr lang="en-US" dirty="0" smtClean="0"/>
              <a:t> 0.20 to 0.73 in successive years</a:t>
            </a:r>
          </a:p>
          <a:p>
            <a:r>
              <a:rPr lang="en-US" sz="2400" dirty="0" smtClean="0"/>
              <a:t>2) How frequent are truly seedy fruit</a:t>
            </a:r>
          </a:p>
          <a:p>
            <a:pPr lvl="1"/>
            <a:r>
              <a:rPr lang="en-US" dirty="0" smtClean="0"/>
              <a:t>Very rare – about 1/1000 or less</a:t>
            </a:r>
          </a:p>
          <a:p>
            <a:r>
              <a:rPr lang="en-US" sz="2400" dirty="0" smtClean="0"/>
              <a:t>     What is their cause? </a:t>
            </a:r>
          </a:p>
          <a:p>
            <a:pPr lvl="1"/>
            <a:r>
              <a:rPr lang="en-US" dirty="0" smtClean="0"/>
              <a:t>Unknown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45" y="1"/>
            <a:ext cx="7886700" cy="7394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Porterville 2008 Tango Rootstock Trial (Part 1)</a:t>
            </a:r>
            <a:br>
              <a:rPr lang="en-US" sz="2800" b="1" dirty="0" smtClean="0"/>
            </a:br>
            <a:r>
              <a:rPr lang="en-US" sz="2800" b="1" dirty="0" smtClean="0"/>
              <a:t>Ranked by canopy volume in 2013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63722"/>
              </p:ext>
            </p:extLst>
          </p:nvPr>
        </p:nvGraphicFramePr>
        <p:xfrm>
          <a:off x="368490" y="825190"/>
          <a:ext cx="8385216" cy="569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978"/>
                <a:gridCol w="958749"/>
                <a:gridCol w="1017331"/>
                <a:gridCol w="1130969"/>
                <a:gridCol w="1167063"/>
                <a:gridCol w="1420854"/>
                <a:gridCol w="1016272"/>
              </a:tblGrid>
              <a:tr h="853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Stock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2012</a:t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Fruit</a:t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Count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Yield (lb/tree)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Fruit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Weight 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(g)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Yield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lb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/tree)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Canopy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Volume (m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2013 Tree Health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C35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89.4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181.0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74.4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172.0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9.28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3.95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Carpenter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61.4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138.9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67.0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151.6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9.01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4.07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Sunki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x FD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trif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103.3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147.2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76.6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129.2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7.73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4.00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Volk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76.9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93.8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73.0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38.5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7.30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3.73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Brazil Sour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60.2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92.8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69.4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56.9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7.20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4.14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Yuma Ponderosa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58.5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118.0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73.4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71.3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7.09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4.23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Bitters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141.0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161.2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72.8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149.9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7.08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3.56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Schaub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RL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69.1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56.8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65.4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20.5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6.97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3.36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ASRT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64.1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90.6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67.0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107.5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6.86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3.28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</a:tr>
              <a:tr h="481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Swingle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30.5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112.1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72.4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118.2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6.85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3.18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52" y="166900"/>
            <a:ext cx="7886700" cy="50466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Porterville 2008 Tango Rootstock Trial (Part 2)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6667"/>
              </p:ext>
            </p:extLst>
          </p:nvPr>
        </p:nvGraphicFramePr>
        <p:xfrm>
          <a:off x="390291" y="660418"/>
          <a:ext cx="8480754" cy="606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543"/>
                <a:gridCol w="721747"/>
                <a:gridCol w="1003107"/>
                <a:gridCol w="1125436"/>
                <a:gridCol w="1064271"/>
                <a:gridCol w="1345291"/>
                <a:gridCol w="1183359"/>
              </a:tblGrid>
              <a:tr h="8642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Stock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Fruit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Count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Yield 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lb/tree)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Fruit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Weight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(g)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2014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Yield 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lb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/tree)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</a:t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Canopy Volume (m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Tree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Health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Rangpur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x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Sw.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trif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50.9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89.8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69.2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87.8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6.70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3.17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Tosu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29.9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57.3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64.0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64.0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6.58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3.80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Carrizo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58.3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93.7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73.0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73.0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6.55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3.64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Cleopatra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59.5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60.3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65.6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65.6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6.53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3.59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Rangpur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x Marks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trif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49.3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100.4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70.2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70.2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6.53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3.64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571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Rangpur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x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Shekwasha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43.5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78.3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65.8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65.8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5.85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2.91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Sun Chu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Sha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23.8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39.1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66.0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66.0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5.71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2.83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6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Pomeroy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trif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.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39.8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44.0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nd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5.57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Macrophylla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70.3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88.2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76.0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76.0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5.52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3.45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Koethen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Sweet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7.4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62.5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63.3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63.3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4.97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S. Barb. Red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Lime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68.7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75.8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76.0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76.0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4.88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3.32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Obovoidea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18.1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32.3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66.6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66.6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4.74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2.68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Rich 16-6  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trif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21.6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27.5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65.4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65.4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3.70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1.75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50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LSD (0.05)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35.1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29.3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 4.9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32.7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1.38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0.60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30" y="112443"/>
            <a:ext cx="7886700" cy="504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Porterville 2008 Tango Rootstock Trial (Part 3)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721766"/>
              </p:ext>
            </p:extLst>
          </p:nvPr>
        </p:nvGraphicFramePr>
        <p:xfrm>
          <a:off x="1594622" y="747133"/>
          <a:ext cx="6055113" cy="478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27"/>
                <a:gridCol w="1196663"/>
                <a:gridCol w="1364195"/>
                <a:gridCol w="1459928"/>
              </a:tblGrid>
              <a:tr h="850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Stock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 Bud Union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 Sucker Count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2013 Iron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Chlorosis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C35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2.86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0.55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Carpenter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0.79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Sunki x FD trif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3.23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0.27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0.23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Volk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4.59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0.18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0.59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Brazil Sour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4.32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0.18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0.05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Yuma Ponderosa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3.59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0.91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Bitters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4.00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Schaub rough lemon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4.32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3.18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0.41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ASRT</a:t>
                      </a:r>
                      <a:endParaRPr lang="en-US" sz="1800" baseline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3.22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0.22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9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Swingle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citrumelo</a:t>
                      </a:r>
                      <a:endParaRPr lang="en-US" sz="1800" baseline="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1.73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0.73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2.14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49" t="17710" r="20479" b="60023"/>
          <a:stretch/>
        </p:blipFill>
        <p:spPr>
          <a:xfrm>
            <a:off x="1653309" y="5588000"/>
            <a:ext cx="5227782" cy="114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5490" y="5514323"/>
            <a:ext cx="187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Iron </a:t>
            </a:r>
            <a:r>
              <a:rPr lang="en-US" dirty="0" err="1" smtClean="0"/>
              <a:t>chlorosis</a:t>
            </a:r>
            <a:r>
              <a:rPr lang="en-US" dirty="0" smtClean="0"/>
              <a:t> rated 0 (none) to 5 (dead)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45" y="166900"/>
            <a:ext cx="7886700" cy="504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Porterville 2008 Tango Rootstock Trial (Part 4)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217083"/>
              </p:ext>
            </p:extLst>
          </p:nvPr>
        </p:nvGraphicFramePr>
        <p:xfrm>
          <a:off x="994121" y="678893"/>
          <a:ext cx="6989820" cy="5707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359"/>
                <a:gridCol w="1381388"/>
                <a:gridCol w="1574781"/>
                <a:gridCol w="1685292"/>
              </a:tblGrid>
              <a:tr h="515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Stock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2013 Bud Union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2013 Sucker Count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2013 Iron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Chlorosis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Rangpur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x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Swingle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trif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3.56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6.33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1.17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Tosu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3.65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0.50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0.20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Carrizo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3.14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0.18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0.09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Cleopatra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5.82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0.14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Rangpur x Marks trif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2.77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0.23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Rangpur x Shekwasha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3.36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4.00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1.59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Sun Chu Sha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6.11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2.89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1.39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Pomeroy trif.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2.00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3.50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Macrophylla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5.82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Koethen Sweet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5.00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0.20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0.25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Santa Barbara Red Lime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4.64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1.36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0.36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Obovoidea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4.18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0.64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0.45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Rich 16-6   trif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2.00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0.30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2.95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LSD (0.05)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0.68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1.91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0.74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6813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Porterville 2008 Tango Rootstock Trial</a:t>
            </a:r>
            <a:br>
              <a:rPr lang="en-US" sz="3200" b="1" dirty="0" smtClean="0"/>
            </a:br>
            <a:r>
              <a:rPr lang="en-US" sz="3200" b="1" dirty="0" smtClean="0"/>
              <a:t>Fruit Quality Study in Feb. 2012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563318"/>
              </p:ext>
            </p:extLst>
          </p:nvPr>
        </p:nvGraphicFramePr>
        <p:xfrm>
          <a:off x="543911" y="2268951"/>
          <a:ext cx="8318816" cy="347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392"/>
                <a:gridCol w="797312"/>
                <a:gridCol w="1039852"/>
                <a:gridCol w="1039852"/>
                <a:gridCol w="1039852"/>
                <a:gridCol w="1039852"/>
                <a:gridCol w="1039852"/>
                <a:gridCol w="1039852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Rootstock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Fruit Wt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(g)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Puff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Rating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Juice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(%)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Brix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Acid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Solids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:Acid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Ratio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Calif.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Standard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Carrizo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69.3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0.22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37.7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12.2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1.17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10.4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124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Bitters (C22)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68.5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0.32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40.3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12.2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1.12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10.9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126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C35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63.7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0.34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37.9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11.6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Brazil Sour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63.5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0.32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37.0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12.2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1.10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11.4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129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Macrophylla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63.0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0.76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9.8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 86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Volk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59.3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33.6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11.5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10.9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120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LSD (0.05)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ns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0.44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 0.81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  0.17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ns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615" y="5854046"/>
            <a:ext cx="836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Standard values computed using k=3.0 as suggested for mandarins  rather than k=4 as used for oranges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82" y="126111"/>
            <a:ext cx="7886700" cy="13681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Porterville 2008 Tango Rootstock Trial</a:t>
            </a:r>
            <a:br>
              <a:rPr lang="en-US" sz="3200" b="1" dirty="0" smtClean="0"/>
            </a:br>
            <a:r>
              <a:rPr lang="en-US" sz="3200" b="1" dirty="0" smtClean="0"/>
              <a:t>Fruit Quality Study in Feb. 2014 (selected stocks)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73173"/>
              </p:ext>
            </p:extLst>
          </p:nvPr>
        </p:nvGraphicFramePr>
        <p:xfrm>
          <a:off x="519848" y="1330487"/>
          <a:ext cx="8166950" cy="533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836"/>
                <a:gridCol w="894579"/>
                <a:gridCol w="1166707"/>
                <a:gridCol w="1166707"/>
                <a:gridCol w="1166707"/>
                <a:gridCol w="1166707"/>
                <a:gridCol w="1166707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Rootstock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Fruit Wt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(g)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Juice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(%)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Brix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Acid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Solids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:Acid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Ratio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Calif.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Standard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Carrizo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74.7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Bitters (C22)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83.7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C35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87.3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Brazil Sour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72.2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Macrophylla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71.7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Volk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75.2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ASRT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74.1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Rich 16-6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73.6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Times New Roman"/>
                        </a:rPr>
                        <a:t>Swingle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73.4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Cleopatra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62.7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Times New Roman"/>
                        </a:rPr>
                        <a:t>Schaub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 RL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62.4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LSD(0.05)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11.3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7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2029</TotalTime>
  <Words>2101</Words>
  <Application>Microsoft Office PowerPoint</Application>
  <PresentationFormat>On-screen Show (4:3)</PresentationFormat>
  <Paragraphs>1052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Citrus Rootstocks-Soils ,Densities, and Compatibilities – October 2014  Mikeal Roose, Claire Federici, Ricki Kupper  http://plantbiology.ucr.edu/faculty/roose.html </vt:lpstr>
      <vt:lpstr>Citrus Rootstocks in California</vt:lpstr>
      <vt:lpstr>Porterville Tango Rootstock Trial Planted 2008 – 23 rootstocks</vt:lpstr>
      <vt:lpstr>Porterville 2008 Tango Rootstock Trial (Part 1) Ranked by canopy volume in 2013</vt:lpstr>
      <vt:lpstr>Porterville 2008 Tango Rootstock Trial (Part 2)</vt:lpstr>
      <vt:lpstr>Porterville 2008 Tango Rootstock Trial (Part 3)</vt:lpstr>
      <vt:lpstr>Porterville 2008 Tango Rootstock Trial (Part 4)</vt:lpstr>
      <vt:lpstr>Porterville 2008 Tango Rootstock Trial Fruit Quality Study in Feb. 2012</vt:lpstr>
      <vt:lpstr>Porterville 2008 Tango Rootstock Trial Fruit Quality Study in Feb. 2014 (selected stocks)</vt:lpstr>
      <vt:lpstr>2008 Tango Trial at Porterville vs 2009 Tango Trial at Arvin Rootstock Means Between Sites (low correlation)</vt:lpstr>
      <vt:lpstr>Soil Comparisons – Porterville vs Arvin</vt:lpstr>
      <vt:lpstr>UCR Precocity Trial</vt:lpstr>
      <vt:lpstr>UCR Precocity Rootstock Trial – W. navel Ranked by canopy volume in 2013 (selected rootstocks)</vt:lpstr>
      <vt:lpstr>Results of UCR Precocity Trial</vt:lpstr>
      <vt:lpstr>Planting Density Issues</vt:lpstr>
      <vt:lpstr>Incompatibility</vt:lpstr>
      <vt:lpstr>Examples of Incompatibility</vt:lpstr>
      <vt:lpstr>Washington navel/Swingle – 26 years</vt:lpstr>
      <vt:lpstr>Washington navel/Troyer – 26 years</vt:lpstr>
      <vt:lpstr>1997 Woodlake Moro Rootstock Trial (selected rootstocks) Ranked by canopy volume in 2011</vt:lpstr>
      <vt:lpstr>Causes of Incompatibility</vt:lpstr>
      <vt:lpstr>Symptoms of Incompatibility</vt:lpstr>
      <vt:lpstr>Incompatibility – A Challenging Problem</vt:lpstr>
      <vt:lpstr>More Information?</vt:lpstr>
      <vt:lpstr>PowerPoint Presentation</vt:lpstr>
      <vt:lpstr>Seed Content in Tango</vt:lpstr>
      <vt:lpstr>Variation in Seed Content in Tango – Field Cut Fruit</vt:lpstr>
      <vt:lpstr>Variation in Seed Content in Tango  Lab Cut Fruit (Fruit Quality Samples)</vt:lpstr>
      <vt:lpstr>Tango Seed Content – 21409 Fruit</vt:lpstr>
      <vt:lpstr>Seed Content in Tango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 Roose</dc:creator>
  <cp:lastModifiedBy>ML Roose</cp:lastModifiedBy>
  <cp:revision>96</cp:revision>
  <dcterms:created xsi:type="dcterms:W3CDTF">2014-04-03T20:49:21Z</dcterms:created>
  <dcterms:modified xsi:type="dcterms:W3CDTF">2014-10-22T22:47:34Z</dcterms:modified>
</cp:coreProperties>
</file>